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6" r:id="rId4"/>
    <p:sldId id="261" r:id="rId5"/>
    <p:sldId id="265" r:id="rId6"/>
    <p:sldId id="292" r:id="rId7"/>
    <p:sldId id="262" r:id="rId8"/>
    <p:sldId id="295" r:id="rId9"/>
    <p:sldId id="267" r:id="rId10"/>
    <p:sldId id="297" r:id="rId11"/>
    <p:sldId id="299" r:id="rId12"/>
    <p:sldId id="294" r:id="rId13"/>
    <p:sldId id="268" r:id="rId14"/>
    <p:sldId id="293" r:id="rId15"/>
    <p:sldId id="263" r:id="rId16"/>
    <p:sldId id="264" r:id="rId17"/>
    <p:sldId id="269" r:id="rId18"/>
    <p:sldId id="258" r:id="rId19"/>
    <p:sldId id="270" r:id="rId20"/>
    <p:sldId id="276" r:id="rId21"/>
    <p:sldId id="272" r:id="rId22"/>
    <p:sldId id="273" r:id="rId23"/>
    <p:sldId id="277" r:id="rId24"/>
    <p:sldId id="274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89105"/>
  </p:normalViewPr>
  <p:slideViewPr>
    <p:cSldViewPr snapToGrid="0">
      <p:cViewPr>
        <p:scale>
          <a:sx n="144" d="100"/>
          <a:sy n="144" d="100"/>
        </p:scale>
        <p:origin x="14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FD994-C6B7-394C-BB8E-681C0B5D6DBA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C2E57-9C56-8B47-B9FB-57DFBB5AF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C2E57-9C56-8B47-B9FB-57DFBB5AF0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7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高端芯片和航空发动机并称当前人类工业制造皇冠上的明珠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C2E57-9C56-8B47-B9FB-57DFBB5AF0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1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BA3ABDC-79C6-4570-B4FF-4F6E7E1C0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我看到的中美差异</a:t>
            </a:r>
            <a:endParaRPr lang="en-US" sz="7200" dirty="0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2BDB2ECA-5A17-4CD7-BAF8-229B0689C8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赖东方 </a:t>
            </a:r>
            <a:r>
              <a:rPr lang="en-US" altLang="zh-CN" dirty="0"/>
              <a:t>2018-11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59"/>
            <a:ext cx="12178196" cy="68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35" y="15874"/>
            <a:ext cx="9134654" cy="6850991"/>
          </a:xfrm>
        </p:spPr>
      </p:pic>
    </p:spTree>
    <p:extLst>
      <p:ext uri="{BB962C8B-B14F-4D97-AF65-F5344CB8AC3E}">
        <p14:creationId xmlns:p14="http://schemas.microsoft.com/office/powerpoint/2010/main" val="15503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067" y="-1"/>
            <a:ext cx="5149048" cy="686539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15" y="-1"/>
            <a:ext cx="5160885" cy="688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校园的极致美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Syracuse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找不到一点垃圾</a:t>
            </a:r>
          </a:p>
          <a:p>
            <a:r>
              <a:rPr lang="zh-CN" altLang="en-US" dirty="0"/>
              <a:t>路边的树叶用风机吹掉</a:t>
            </a:r>
          </a:p>
          <a:p>
            <a:r>
              <a:rPr lang="zh-CN" altLang="en-US" dirty="0"/>
              <a:t>总体设计美观漂亮</a:t>
            </a:r>
          </a:p>
          <a:p>
            <a:r>
              <a:rPr lang="zh-CN" altLang="en-US" dirty="0"/>
              <a:t>可爱的动物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04" y="1819921"/>
            <a:ext cx="5308847" cy="39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1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7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8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F61B46-29BE-405A-9E1A-0430359E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美国很难见到的东西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BE3032D-9F69-47DD-860C-B0F465BA1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猪肉</a:t>
            </a:r>
          </a:p>
          <a:p>
            <a:r>
              <a:rPr lang="ja-JP" altLang="en-US" dirty="0"/>
              <a:t>瓷板</a:t>
            </a:r>
          </a:p>
          <a:p>
            <a:r>
              <a:rPr lang="ja-JP" altLang="en-US" dirty="0"/>
              <a:t>灰尘</a:t>
            </a:r>
          </a:p>
          <a:p>
            <a:r>
              <a:rPr lang="ja-JP" altLang="en-US" dirty="0"/>
              <a:t>中国常见的很多蔬菜</a:t>
            </a:r>
          </a:p>
          <a:p>
            <a:r>
              <a:rPr lang="ja-JP" altLang="en-US" dirty="0"/>
              <a:t>晾衣服</a:t>
            </a:r>
          </a:p>
          <a:p>
            <a:r>
              <a:rPr lang="ja-JP" altLang="en-US" dirty="0"/>
              <a:t>移动支付</a:t>
            </a:r>
          </a:p>
          <a:p>
            <a:r>
              <a:rPr lang="ja-JP" altLang="en-US" dirty="0"/>
              <a:t>空调外机</a:t>
            </a:r>
          </a:p>
          <a:p>
            <a:r>
              <a:rPr lang="ja-JP" altLang="en-US" dirty="0"/>
              <a:t>常温开水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28" y="180512"/>
            <a:ext cx="4598633" cy="3448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44" y="3778188"/>
            <a:ext cx="2088686" cy="27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F61B46-29BE-405A-9E1A-0430359E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好的方面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F44406FD-FBB8-A54F-B28B-D45697557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2945" y="624110"/>
            <a:ext cx="7121236" cy="60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F61B46-29BE-405A-9E1A-0430359E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美国不好的方面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33B7EAD0-F6E6-6C4B-9A4D-E9C171FE1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44" y="1503974"/>
            <a:ext cx="6169652" cy="4793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23" y="1962899"/>
            <a:ext cx="2697734" cy="3596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5" y="1962899"/>
            <a:ext cx="2735171" cy="36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EAC262A-D14E-4A39-B0EF-F799F6ED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中美贸易战的技术原理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D7E7528-1C42-4C99-908A-72A821B87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贸易战前期的疑惑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827E0644-10E6-E340-8A93-71010D635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112" y="1660525"/>
            <a:ext cx="6863907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0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F61B46-29BE-405A-9E1A-0430359E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BE3032D-9F69-47DD-860C-B0F465BA1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美国旅行感受</a:t>
            </a:r>
          </a:p>
          <a:p>
            <a:r>
              <a:rPr lang="zh-CN" altLang="en-US" sz="3200" dirty="0"/>
              <a:t>中美贸易战的技术原理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80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F6B6C6-FCC7-DA41-9C36-FD64C610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087" y="652685"/>
            <a:ext cx="3122076" cy="3733578"/>
          </a:xfrm>
        </p:spPr>
        <p:txBody>
          <a:bodyPr/>
          <a:lstStyle/>
          <a:p>
            <a:r>
              <a:rPr lang="zh-CN" altLang="en-US" dirty="0"/>
              <a:t>中美互相出口产业分布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89A6B236-54C0-8947-B1CD-498316AF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163" y="0"/>
            <a:ext cx="7462837" cy="71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102B5B-BB95-894E-B274-715D7F64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部分数据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EE3963-9581-6F40-9B4F-AF9877A7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738" y="1619248"/>
            <a:ext cx="10183812" cy="472440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2017</a:t>
            </a:r>
            <a:r>
              <a:rPr lang="zh-CN" altLang="en-US" sz="2400" dirty="0"/>
              <a:t>年机电产品占中国出口总额</a:t>
            </a:r>
            <a:r>
              <a:rPr lang="en-US" altLang="zh-CN" sz="2400" dirty="0"/>
              <a:t>8.95</a:t>
            </a:r>
            <a:r>
              <a:rPr lang="zh-CN" altLang="en-US" sz="2400" dirty="0"/>
              <a:t>万亿元，占中国大陆出口额</a:t>
            </a:r>
            <a:r>
              <a:rPr lang="en-US" altLang="zh-CN" sz="2400" dirty="0"/>
              <a:t>58.4%</a:t>
            </a:r>
            <a:endParaRPr lang="zh-CN" altLang="en-US" sz="2400" dirty="0"/>
          </a:p>
          <a:p>
            <a:r>
              <a:rPr lang="en-US" altLang="zh-CN" sz="2400" dirty="0"/>
              <a:t>2017</a:t>
            </a:r>
            <a:r>
              <a:rPr lang="zh-CN" altLang="en-US" sz="2400" dirty="0"/>
              <a:t>年中国品牌手机出货量</a:t>
            </a:r>
            <a:r>
              <a:rPr lang="en-US" altLang="zh-CN" sz="2400" dirty="0"/>
              <a:t>4.91</a:t>
            </a:r>
            <a:r>
              <a:rPr lang="zh-CN" altLang="en-US" sz="2400" dirty="0"/>
              <a:t>亿，占全球近</a:t>
            </a:r>
            <a:r>
              <a:rPr lang="en-US" altLang="zh-CN" sz="2400" dirty="0"/>
              <a:t>1/3</a:t>
            </a:r>
            <a:endParaRPr lang="zh-CN" altLang="en-US" sz="2400" dirty="0"/>
          </a:p>
          <a:p>
            <a:r>
              <a:rPr lang="en-US" altLang="zh-CN" sz="2400" dirty="0"/>
              <a:t>2017</a:t>
            </a:r>
            <a:r>
              <a:rPr lang="zh-CN" altLang="en-US" sz="2400" dirty="0"/>
              <a:t>年中国生产</a:t>
            </a:r>
            <a:r>
              <a:rPr lang="en-US" sz="2400" dirty="0"/>
              <a:t>PC</a:t>
            </a:r>
            <a:r>
              <a:rPr lang="zh-CN" altLang="en-US" sz="2400" dirty="0"/>
              <a:t>占全球</a:t>
            </a:r>
            <a:r>
              <a:rPr lang="en-US" altLang="zh-CN" sz="2400" dirty="0"/>
              <a:t>90%</a:t>
            </a:r>
            <a:r>
              <a:rPr lang="zh-CN" altLang="en-US" sz="2400" dirty="0"/>
              <a:t>以上</a:t>
            </a:r>
            <a:endParaRPr lang="en-US" altLang="zh-CN" sz="2400" dirty="0"/>
          </a:p>
          <a:p>
            <a:r>
              <a:rPr lang="en-US" altLang="zh-CN" sz="2400" dirty="0"/>
              <a:t>2017</a:t>
            </a:r>
            <a:r>
              <a:rPr lang="zh-CN" altLang="en-US" sz="2400" dirty="0"/>
              <a:t>年中国进口数据（</a:t>
            </a:r>
            <a:r>
              <a:rPr lang="en-US" sz="2400" dirty="0"/>
              <a:t>RMB）</a:t>
            </a:r>
          </a:p>
          <a:p>
            <a:pPr lvl="1"/>
            <a:r>
              <a:rPr lang="zh-CN" altLang="en-US" sz="2200" dirty="0"/>
              <a:t>芯片</a:t>
            </a:r>
            <a:r>
              <a:rPr lang="en-US" altLang="zh-CN" sz="2200" dirty="0"/>
              <a:t>1.759</a:t>
            </a:r>
            <a:r>
              <a:rPr lang="zh-CN" altLang="en-US" sz="2200" dirty="0"/>
              <a:t>万亿</a:t>
            </a:r>
          </a:p>
          <a:p>
            <a:pPr lvl="1"/>
            <a:r>
              <a:rPr lang="zh-CN" altLang="en-US" sz="2200" dirty="0"/>
              <a:t>原油</a:t>
            </a:r>
            <a:r>
              <a:rPr lang="en-US" altLang="zh-CN" sz="2200" dirty="0"/>
              <a:t>1.1</a:t>
            </a:r>
            <a:r>
              <a:rPr lang="zh-CN" altLang="en-US" sz="2200" dirty="0"/>
              <a:t>万亿</a:t>
            </a:r>
          </a:p>
          <a:p>
            <a:pPr lvl="1"/>
            <a:r>
              <a:rPr lang="zh-CN" altLang="en-US" sz="2200" dirty="0"/>
              <a:t>铁矿</a:t>
            </a:r>
            <a:r>
              <a:rPr lang="en-US" altLang="zh-CN" sz="2200" dirty="0"/>
              <a:t>1.1</a:t>
            </a:r>
            <a:r>
              <a:rPr lang="zh-CN" altLang="en-US" sz="2200" dirty="0"/>
              <a:t>万亿（全球</a:t>
            </a:r>
            <a:r>
              <a:rPr lang="en-US" altLang="zh-CN" sz="2200" dirty="0"/>
              <a:t>2/3</a:t>
            </a:r>
            <a:r>
              <a:rPr lang="zh-CN" altLang="en-US" sz="2200" dirty="0"/>
              <a:t>）</a:t>
            </a:r>
          </a:p>
          <a:p>
            <a:endParaRPr lang="zh-CN" alt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345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6E14B2-74FC-9446-AA45-FFAAC2EE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芯片 </a:t>
            </a:r>
            <a:r>
              <a:rPr lang="en-US" altLang="zh-CN" dirty="0" smtClean="0"/>
              <a:t>-</a:t>
            </a:r>
            <a:r>
              <a:rPr lang="zh-CN" altLang="en-US" dirty="0" smtClean="0"/>
              <a:t> 人类最复杂最精密的领域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6738280" cy="3778250"/>
          </a:xfrm>
        </p:spPr>
      </p:pic>
    </p:spTree>
    <p:extLst>
      <p:ext uri="{BB962C8B-B14F-4D97-AF65-F5344CB8AC3E}">
        <p14:creationId xmlns:p14="http://schemas.microsoft.com/office/powerpoint/2010/main" val="6768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07D68CF-5954-49EF-9628-3C4598C3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高端芯片设计与代工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97192A3-324C-4F03-9D83-E24CC2F6D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9212" y="1476368"/>
            <a:ext cx="4313864" cy="3777622"/>
          </a:xfrm>
        </p:spPr>
        <p:txBody>
          <a:bodyPr>
            <a:noAutofit/>
          </a:bodyPr>
          <a:lstStyle/>
          <a:p>
            <a:r>
              <a:rPr lang="en-US" sz="2000" dirty="0"/>
              <a:t>Micron</a:t>
            </a:r>
            <a:r>
              <a:rPr lang="zh-CN" altLang="en-US" sz="2000" dirty="0"/>
              <a:t>美光（美国）</a:t>
            </a:r>
          </a:p>
          <a:p>
            <a:r>
              <a:rPr lang="zh-CN" altLang="en-US" sz="2000" dirty="0"/>
              <a:t>松果（小米）</a:t>
            </a:r>
          </a:p>
          <a:p>
            <a:r>
              <a:rPr lang="zh-CN" altLang="en-US" sz="2000" dirty="0"/>
              <a:t>德州仪器（美国）</a:t>
            </a:r>
          </a:p>
          <a:p>
            <a:r>
              <a:rPr lang="zh-CN" altLang="en-US" sz="2000" dirty="0"/>
              <a:t>联发科（台湾）</a:t>
            </a:r>
          </a:p>
          <a:p>
            <a:r>
              <a:rPr lang="en-US" sz="2000" dirty="0"/>
              <a:t>Hynix</a:t>
            </a:r>
            <a:r>
              <a:rPr lang="zh-CN" altLang="en-US" sz="2000" dirty="0"/>
              <a:t>海力士（韩国）</a:t>
            </a:r>
          </a:p>
          <a:p>
            <a:r>
              <a:rPr lang="zh-CN" altLang="en-US" sz="2000" dirty="0"/>
              <a:t>海思（华为）</a:t>
            </a:r>
          </a:p>
          <a:p>
            <a:r>
              <a:rPr lang="zh-CN" altLang="en-US" sz="2000" dirty="0"/>
              <a:t>英伟达（美国）</a:t>
            </a:r>
          </a:p>
          <a:p>
            <a:r>
              <a:rPr lang="zh-CN" altLang="en-US" sz="2000" dirty="0"/>
              <a:t>高通（美国）</a:t>
            </a:r>
          </a:p>
          <a:p>
            <a:r>
              <a:rPr lang="zh-CN" altLang="en-US" sz="2000" dirty="0"/>
              <a:t>苹果（美国）</a:t>
            </a:r>
          </a:p>
          <a:p>
            <a:r>
              <a:rPr lang="zh-CN" altLang="en-US" sz="2000" dirty="0"/>
              <a:t>三星（韩国）</a:t>
            </a:r>
          </a:p>
          <a:p>
            <a:r>
              <a:rPr lang="en-US" sz="2000" dirty="0"/>
              <a:t>AMD（</a:t>
            </a:r>
            <a:r>
              <a:rPr lang="zh-CN" altLang="en-US" sz="2000" dirty="0"/>
              <a:t>美国）</a:t>
            </a:r>
          </a:p>
          <a:p>
            <a:r>
              <a:rPr lang="zh-CN" altLang="en-US" sz="2000" dirty="0"/>
              <a:t>英特尔（美国）</a:t>
            </a:r>
          </a:p>
          <a:p>
            <a:endParaRPr lang="en-US" sz="2000" dirty="0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081AE7A-292E-4074-BF92-E651F949D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0747" y="1468990"/>
            <a:ext cx="4313864" cy="377762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台积电</a:t>
            </a:r>
            <a:r>
              <a:rPr lang="zh-CN" altLang="en-US" sz="2000" dirty="0"/>
              <a:t>（</a:t>
            </a:r>
            <a:r>
              <a:rPr lang="zh-CN" altLang="en-US" sz="2000" dirty="0" smtClean="0"/>
              <a:t>台湾，世界主要）</a:t>
            </a:r>
            <a:endParaRPr lang="zh-CN" altLang="en-US" sz="2000" dirty="0"/>
          </a:p>
          <a:p>
            <a:r>
              <a:rPr lang="zh-CN" altLang="en-US" sz="2000" dirty="0"/>
              <a:t>三星（韩国）</a:t>
            </a:r>
          </a:p>
          <a:p>
            <a:r>
              <a:rPr lang="zh-CN" altLang="en-US" sz="2000" dirty="0"/>
              <a:t>英特尔（次要）</a:t>
            </a:r>
          </a:p>
          <a:p>
            <a:r>
              <a:rPr lang="zh-CN" altLang="en-US" sz="2000" dirty="0"/>
              <a:t>日本（已经放弃努力）</a:t>
            </a:r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53163" y="4296071"/>
            <a:ext cx="56911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.SF NS Text;.SF NS Text" charset="0"/>
              </a:rPr>
              <a:t>台积电占全球大部分份额。</a:t>
            </a:r>
          </a:p>
          <a:p>
            <a:r>
              <a:rPr lang="zh-CN" altLang="en-US" sz="2400" dirty="0">
                <a:solidFill>
                  <a:srgbClr val="000000"/>
                </a:solidFill>
                <a:latin typeface=".SF NS Text;.SF NS Text" charset="0"/>
              </a:rPr>
              <a:t>中国的麒麟芯片大陆无法生产，完全依赖台积电。</a:t>
            </a:r>
          </a:p>
          <a:p>
            <a:r>
              <a:rPr lang="zh-CN" altLang="en-US" sz="2400" dirty="0">
                <a:solidFill>
                  <a:srgbClr val="000000"/>
                </a:solidFill>
                <a:latin typeface=".SF NS Text;.SF NS Text" charset="0"/>
              </a:rPr>
              <a:t>台积电的地位涉及到台湾统一问题。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01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19594F-0755-A744-852B-1EF4BBE6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高端光刻机市场格局（</a:t>
            </a:r>
            <a:r>
              <a:rPr lang="en-US" altLang="zh-CN" dirty="0"/>
              <a:t>EUV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D6C498-F246-E048-BCAC-52EB1B1D3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ASML</a:t>
            </a:r>
            <a:r>
              <a:rPr lang="zh-CN" altLang="en-US" sz="2400" dirty="0"/>
              <a:t>阿斯麦（荷兰，当前市场份额</a:t>
            </a:r>
            <a:r>
              <a:rPr lang="en-US" altLang="zh-CN" sz="2400" dirty="0"/>
              <a:t>100%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佳能（日本，已放弃努力，曾经世界最顶尖的三家制造商之一）</a:t>
            </a:r>
          </a:p>
          <a:p>
            <a:r>
              <a:rPr lang="zh-CN" altLang="en-US" sz="2400" dirty="0"/>
              <a:t>尼康（日本，已放弃努力，曾经世界最顶尖的三家制造商之一）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ASML</a:t>
            </a:r>
            <a:r>
              <a:rPr lang="zh-CN" altLang="en-US" sz="2400" dirty="0"/>
              <a:t>股东（有变化）</a:t>
            </a:r>
          </a:p>
          <a:p>
            <a:pPr lvl="1"/>
            <a:r>
              <a:rPr lang="en-US" sz="2000" dirty="0"/>
              <a:t>Intel</a:t>
            </a:r>
          </a:p>
          <a:p>
            <a:pPr lvl="1"/>
            <a:r>
              <a:rPr lang="zh-CN" altLang="en-US" sz="2000" dirty="0"/>
              <a:t>三星</a:t>
            </a:r>
          </a:p>
          <a:p>
            <a:pPr lvl="1"/>
            <a:r>
              <a:rPr lang="zh-CN" altLang="en-US" sz="2000" dirty="0" smtClean="0"/>
              <a:t>台积电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03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F7BA05-C228-5142-AE21-F16BFBE6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EUV</a:t>
            </a:r>
            <a:r>
              <a:rPr lang="zh-CN" altLang="en-US" dirty="0"/>
              <a:t>光刻机技术背景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3B79EE-33E3-A54C-886B-04643D7D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999" y="1714500"/>
            <a:ext cx="5240864" cy="389572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超过</a:t>
            </a:r>
            <a:r>
              <a:rPr lang="en-US" altLang="zh-CN" sz="2400" dirty="0"/>
              <a:t>90%</a:t>
            </a:r>
            <a:r>
              <a:rPr lang="zh-CN" altLang="en-US" sz="2400" dirty="0"/>
              <a:t>的零件是采购的（全部使用全世界最先进的技术）</a:t>
            </a:r>
          </a:p>
          <a:p>
            <a:r>
              <a:rPr lang="en-US" altLang="zh-CN" sz="2400" dirty="0"/>
              <a:t>2017</a:t>
            </a:r>
            <a:r>
              <a:rPr lang="zh-CN" altLang="en-US" sz="2400" dirty="0"/>
              <a:t>年产量</a:t>
            </a:r>
            <a:r>
              <a:rPr lang="en-US" altLang="zh-CN" sz="2400" dirty="0"/>
              <a:t>11</a:t>
            </a:r>
            <a:r>
              <a:rPr lang="zh-CN" altLang="en-US" sz="2400" dirty="0"/>
              <a:t>台（全部客户都是股东）</a:t>
            </a:r>
          </a:p>
          <a:p>
            <a:r>
              <a:rPr lang="en-US" altLang="zh-CN" sz="2400" dirty="0"/>
              <a:t>8</a:t>
            </a:r>
            <a:r>
              <a:rPr lang="zh-CN" altLang="en-US" sz="2400" dirty="0"/>
              <a:t>亿</a:t>
            </a:r>
            <a:r>
              <a:rPr lang="en-US" sz="2400" dirty="0"/>
              <a:t>RMB</a:t>
            </a:r>
            <a:r>
              <a:rPr lang="zh-CN" altLang="en-US" sz="2400" dirty="0"/>
              <a:t>一</a:t>
            </a:r>
            <a:r>
              <a:rPr lang="zh-CN" altLang="en-US" sz="2400" dirty="0" smtClean="0"/>
              <a:t>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CFCE751-AAB8-3649-BA25-5E6FB681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09" y="2217737"/>
            <a:ext cx="4637804" cy="2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结论</a:t>
            </a:r>
            <a:r>
              <a:rPr lang="en-US" altLang="zh-CN" dirty="0" smtClean="0"/>
              <a:t>-</a:t>
            </a:r>
            <a:r>
              <a:rPr lang="zh-CN" altLang="en-US" dirty="0" smtClean="0"/>
              <a:t>芯片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中国智能手机</a:t>
            </a:r>
            <a:r>
              <a:rPr lang="zh-CN" altLang="en-US" sz="2000" dirty="0" smtClean="0"/>
              <a:t>芯片生产对外依赖度是</a:t>
            </a:r>
            <a:r>
              <a:rPr lang="en-US" altLang="zh-CN" sz="2000" dirty="0" smtClean="0"/>
              <a:t>100%</a:t>
            </a:r>
          </a:p>
          <a:p>
            <a:r>
              <a:rPr lang="zh-CN" altLang="en-US" sz="2000" dirty="0" smtClean="0"/>
              <a:t>美国只要掐住中国芯片的进口，中国的手机品牌会全部消失（包括其它网络设备、数码产品）</a:t>
            </a:r>
          </a:p>
          <a:p>
            <a:r>
              <a:rPr lang="zh-CN" altLang="en-US" sz="2000" dirty="0" smtClean="0"/>
              <a:t>打败</a:t>
            </a:r>
            <a:r>
              <a:rPr lang="zh-CN" altLang="en-US" sz="2000" dirty="0"/>
              <a:t>日本后，美国开始间接控制着全球芯片生产的布局（产业分工</a:t>
            </a:r>
            <a:r>
              <a:rPr lang="zh-CN" altLang="en-US" sz="2000" dirty="0" smtClean="0"/>
              <a:t>）。</a:t>
            </a:r>
            <a:endParaRPr lang="zh-CN" altLang="en-US" sz="2000" dirty="0"/>
          </a:p>
          <a:p>
            <a:r>
              <a:rPr lang="en-US" altLang="zh-CN" sz="2000" dirty="0"/>
              <a:t>EUV</a:t>
            </a:r>
            <a:r>
              <a:rPr lang="zh-CN" altLang="en-US" sz="2000" dirty="0"/>
              <a:t>光刻机任何一个国家都造不出来，是多个发达国家的科技结晶。</a:t>
            </a:r>
          </a:p>
          <a:p>
            <a:r>
              <a:rPr lang="zh-CN" altLang="en-US" sz="2000" dirty="0"/>
              <a:t>贸易战背后的游戏规则</a:t>
            </a:r>
            <a:r>
              <a:rPr lang="zh-CN" altLang="en-US" sz="2000" dirty="0" smtClean="0"/>
              <a:t>：即便中国科技超过美国也无法战胜美国。</a:t>
            </a:r>
            <a:endParaRPr lang="zh-CN" altLang="en-US" sz="2000" dirty="0"/>
          </a:p>
          <a:p>
            <a:pPr lvl="1"/>
            <a:r>
              <a:rPr lang="zh-CN" altLang="en-US" dirty="0" smtClean="0"/>
              <a:t>中国</a:t>
            </a:r>
            <a:r>
              <a:rPr lang="zh-CN" altLang="en-US" dirty="0"/>
              <a:t>需要综合</a:t>
            </a:r>
            <a:r>
              <a:rPr lang="zh-CN" altLang="en-US" dirty="0" smtClean="0"/>
              <a:t>实力和地位的</a:t>
            </a:r>
            <a:r>
              <a:rPr lang="zh-CN" altLang="en-US" dirty="0"/>
              <a:t>提升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7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6E14B2-74FC-9446-AA45-FFAAC2EE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工业之</a:t>
            </a:r>
            <a:r>
              <a:rPr lang="zh-CN" altLang="en-US" dirty="0" smtClean="0"/>
              <a:t>花</a:t>
            </a:r>
            <a:r>
              <a:rPr lang="en-US" altLang="zh-CN" dirty="0" smtClean="0"/>
              <a:t>-</a:t>
            </a:r>
            <a:r>
              <a:rPr lang="zh-CN" altLang="en-US" dirty="0" smtClean="0"/>
              <a:t>发动机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085" y="1905000"/>
            <a:ext cx="7700650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主要代表飞机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371" y="1762124"/>
            <a:ext cx="7491192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8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高端航空发动机品牌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GE</a:t>
            </a:r>
            <a:r>
              <a:rPr lang="zh-CN" altLang="en-US" sz="2400" dirty="0"/>
              <a:t>通用电气（美国、高端、</a:t>
            </a:r>
            <a:r>
              <a:rPr lang="en-US" altLang="zh-CN" sz="2400" dirty="0"/>
              <a:t>F22</a:t>
            </a:r>
            <a:r>
              <a:rPr lang="zh-CN" altLang="en-US" sz="2400" dirty="0"/>
              <a:t>备发动机）</a:t>
            </a:r>
          </a:p>
          <a:p>
            <a:r>
              <a:rPr lang="zh-CN" altLang="en-US" sz="2400" dirty="0"/>
              <a:t>普惠（美国、高端、</a:t>
            </a:r>
            <a:r>
              <a:rPr lang="en-US" altLang="zh-CN" sz="2400" dirty="0"/>
              <a:t>F35</a:t>
            </a:r>
            <a:r>
              <a:rPr lang="zh-CN" altLang="en-US" sz="2400" dirty="0"/>
              <a:t>、</a:t>
            </a:r>
            <a:r>
              <a:rPr lang="en-US" altLang="zh-CN" sz="2400" dirty="0"/>
              <a:t>F22</a:t>
            </a:r>
            <a:r>
              <a:rPr lang="zh-CN" altLang="en-US" sz="2400" dirty="0"/>
              <a:t>主发动机）</a:t>
            </a:r>
          </a:p>
          <a:p>
            <a:r>
              <a:rPr lang="en-US" altLang="zh-CN" sz="2400" dirty="0"/>
              <a:t>EA</a:t>
            </a:r>
            <a:r>
              <a:rPr lang="zh-CN" altLang="en-US" sz="2400" dirty="0"/>
              <a:t>发动机联盟公司（美国，</a:t>
            </a:r>
            <a:r>
              <a:rPr lang="en-US" altLang="zh-CN" sz="2400" dirty="0"/>
              <a:t>GE</a:t>
            </a:r>
            <a:r>
              <a:rPr lang="zh-CN" altLang="en-US" sz="2400" dirty="0"/>
              <a:t>与普惠的合作公司、高端）</a:t>
            </a:r>
          </a:p>
          <a:p>
            <a:r>
              <a:rPr lang="zh-CN" altLang="en-US" sz="2400" dirty="0"/>
              <a:t>罗尔斯</a:t>
            </a:r>
            <a:r>
              <a:rPr lang="en-US" altLang="zh-CN" sz="2400" dirty="0"/>
              <a:t>-</a:t>
            </a:r>
            <a:r>
              <a:rPr lang="zh-CN" altLang="en-US" sz="2400" dirty="0"/>
              <a:t>罗伊斯公司（英国、中高端）</a:t>
            </a:r>
          </a:p>
          <a:p>
            <a:r>
              <a:rPr lang="en-US" altLang="zh-CN" sz="2400" dirty="0"/>
              <a:t>CFM</a:t>
            </a:r>
            <a:r>
              <a:rPr lang="zh-CN" altLang="en-US" sz="2400" dirty="0"/>
              <a:t>（美法，中端）</a:t>
            </a:r>
          </a:p>
          <a:p>
            <a:r>
              <a:rPr lang="en-US" altLang="zh-CN" sz="2400" dirty="0"/>
              <a:t>AL</a:t>
            </a:r>
            <a:r>
              <a:rPr lang="zh-CN" altLang="en-US" sz="2400" dirty="0"/>
              <a:t>系列（俄罗斯，中低，发展缓慢）</a:t>
            </a:r>
          </a:p>
          <a:p>
            <a:r>
              <a:rPr lang="zh-CN" altLang="en-US" sz="2400" dirty="0"/>
              <a:t>长江</a:t>
            </a:r>
            <a:r>
              <a:rPr lang="en-US" altLang="zh-CN" sz="2400" dirty="0"/>
              <a:t>-1000</a:t>
            </a:r>
            <a:r>
              <a:rPr lang="zh-CN" altLang="en-US" sz="2400" dirty="0"/>
              <a:t>（高端，中国唯一客机发动机，暂无时间规划）</a:t>
            </a:r>
          </a:p>
          <a:p>
            <a:r>
              <a:rPr lang="en-US" altLang="zh-CN" sz="2400" dirty="0"/>
              <a:t>WS-15</a:t>
            </a:r>
            <a:r>
              <a:rPr lang="zh-CN" altLang="en-US" sz="2400" dirty="0"/>
              <a:t>峨眉（高端，</a:t>
            </a:r>
            <a:r>
              <a:rPr lang="en-US" altLang="zh-CN" sz="2400" dirty="0"/>
              <a:t>J20</a:t>
            </a:r>
            <a:r>
              <a:rPr lang="zh-CN" altLang="en-US" sz="2400" dirty="0"/>
              <a:t>使用，暂无时间规划）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762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EAC262A-D14E-4A39-B0EF-F799F6ED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美国旅行的感受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D7E7528-1C42-4C99-908A-72A821B87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r>
              <a:rPr lang="en-US" altLang="zh-CN" dirty="0" smtClean="0"/>
              <a:t>-</a:t>
            </a:r>
            <a:r>
              <a:rPr lang="zh-CN" altLang="en-US" dirty="0" smtClean="0"/>
              <a:t>发动机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011" y="1776411"/>
            <a:ext cx="8997951" cy="45386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美英俄中以外没有国家能独立造发动机</a:t>
            </a:r>
          </a:p>
          <a:p>
            <a:r>
              <a:rPr lang="zh-CN" altLang="en-US" sz="2400" dirty="0"/>
              <a:t>美国遥遥领先，俄罗斯即将被中国超越</a:t>
            </a:r>
          </a:p>
          <a:p>
            <a:r>
              <a:rPr lang="zh-CN" altLang="en-US" sz="2400" dirty="0"/>
              <a:t>中国目前在尝试赶上美国</a:t>
            </a:r>
            <a:r>
              <a:rPr lang="en-US" altLang="zh-CN" sz="2400" dirty="0"/>
              <a:t>20</a:t>
            </a:r>
            <a:r>
              <a:rPr lang="zh-CN" altLang="en-US" sz="2400" dirty="0"/>
              <a:t>年前的水平</a:t>
            </a:r>
          </a:p>
          <a:p>
            <a:r>
              <a:rPr lang="zh-CN" altLang="en-US" sz="2400" dirty="0"/>
              <a:t>美国极其盟友对全球的大型客机几乎完全</a:t>
            </a:r>
            <a:r>
              <a:rPr lang="zh-CN" altLang="en-US" sz="2400" dirty="0" smtClean="0"/>
              <a:t>垄断</a:t>
            </a:r>
          </a:p>
          <a:p>
            <a:r>
              <a:rPr lang="zh-CN" altLang="en-US" sz="2400" dirty="0" smtClean="0"/>
              <a:t>典型案例：</a:t>
            </a:r>
            <a:r>
              <a:rPr lang="en-US" altLang="zh-CN" sz="2400" dirty="0"/>
              <a:t>2018</a:t>
            </a:r>
            <a:r>
              <a:rPr lang="zh-CN" altLang="en-US" sz="2400" dirty="0"/>
              <a:t>年</a:t>
            </a:r>
            <a:r>
              <a:rPr lang="en-US" altLang="zh-CN" sz="2400" dirty="0"/>
              <a:t>5</a:t>
            </a:r>
            <a:r>
              <a:rPr lang="zh-CN" altLang="en-US" sz="2400" dirty="0"/>
              <a:t>月，古巴</a:t>
            </a:r>
            <a:r>
              <a:rPr lang="en-US" altLang="zh-CN" sz="2400" dirty="0"/>
              <a:t>39</a:t>
            </a:r>
            <a:r>
              <a:rPr lang="zh-CN" altLang="en-US" sz="2400" dirty="0"/>
              <a:t>年机龄波音客机失事</a:t>
            </a:r>
            <a:r>
              <a:rPr lang="zh-CN" altLang="en-US" sz="2400" dirty="0" smtClean="0"/>
              <a:t>。</a:t>
            </a:r>
          </a:p>
          <a:p>
            <a:pPr lvl="1"/>
            <a:r>
              <a:rPr lang="zh-CN" altLang="en-US" sz="2000" dirty="0" smtClean="0"/>
              <a:t>正常</a:t>
            </a:r>
            <a:r>
              <a:rPr lang="zh-CN" altLang="en-US" sz="2000" dirty="0"/>
              <a:t>客机使用不会超过</a:t>
            </a:r>
            <a:r>
              <a:rPr lang="en-US" altLang="zh-CN" sz="2000" dirty="0"/>
              <a:t>20</a:t>
            </a:r>
            <a:r>
              <a:rPr lang="zh-CN" altLang="en-US" sz="2000" dirty="0" smtClean="0"/>
              <a:t>年</a:t>
            </a:r>
          </a:p>
          <a:p>
            <a:pPr lvl="1"/>
            <a:r>
              <a:rPr lang="zh-CN" altLang="en-US" sz="2000" dirty="0" smtClean="0"/>
              <a:t>美国</a:t>
            </a:r>
            <a:r>
              <a:rPr lang="zh-CN" altLang="en-US" sz="2000" dirty="0"/>
              <a:t>对古巴封锁超过</a:t>
            </a:r>
            <a:r>
              <a:rPr lang="en-US" altLang="zh-CN" sz="2000" dirty="0"/>
              <a:t>50</a:t>
            </a:r>
            <a:r>
              <a:rPr lang="zh-CN" altLang="en-US" sz="2000" dirty="0" smtClean="0"/>
              <a:t>年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527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为什么是这个时候</a:t>
            </a:r>
            <a:r>
              <a:rPr lang="zh-CN" altLang="en-US" dirty="0" smtClean="0"/>
              <a:t>？（时间背景）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350" y="2133600"/>
            <a:ext cx="8915400" cy="3777622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有</a:t>
            </a:r>
            <a:r>
              <a:rPr lang="zh-CN" altLang="en-US" sz="2000" dirty="0"/>
              <a:t>足够的把握</a:t>
            </a:r>
          </a:p>
          <a:p>
            <a:r>
              <a:rPr lang="zh-CN" altLang="en-US" sz="2000" dirty="0"/>
              <a:t>针对中国的代理人战争未达到效果</a:t>
            </a:r>
          </a:p>
          <a:p>
            <a:r>
              <a:rPr lang="zh-CN" altLang="en-US" sz="2000" dirty="0" smtClean="0"/>
              <a:t>优势时间</a:t>
            </a:r>
            <a:r>
              <a:rPr lang="zh-CN" altLang="en-US" sz="2000" dirty="0"/>
              <a:t>机遇</a:t>
            </a:r>
          </a:p>
          <a:p>
            <a:r>
              <a:rPr lang="zh-CN" altLang="en-US" sz="2000" dirty="0"/>
              <a:t>特朗普的常规打法</a:t>
            </a:r>
            <a:endParaRPr lang="en-US" sz="2000" dirty="0"/>
          </a:p>
        </p:txBody>
      </p:sp>
      <p:pic>
        <p:nvPicPr>
          <p:cNvPr id="2050" name="Picture 2" descr="https://timgsa.baidu.com/timg?image&amp;quality=80&amp;size=b9999_10000&amp;sec=1543334874587&amp;di=39463af328b0ab196683999fa1e11db2&amp;imgtype=0&amp;src=http%3A%2F%2Fimg1.cache.netease.com%2Fcatchpic%2F7%2F78%2F781B0205BD0E8EA503E845E0C71E4D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2133600"/>
            <a:ext cx="4743450" cy="336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年的中国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890" y="161923"/>
            <a:ext cx="10396871" cy="64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年的美国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828" y="14288"/>
            <a:ext cx="8314850" cy="67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000" dirty="0" smtClean="0"/>
              <a:t>贸易战会持续多久？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sz="2200" dirty="0" smtClean="0"/>
              <a:t>分析</a:t>
            </a:r>
            <a:r>
              <a:rPr lang="zh-CN" altLang="en-US" sz="2200" dirty="0"/>
              <a:t>长期对抗中的两国差异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905000"/>
            <a:ext cx="8759877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7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087" y="44450"/>
            <a:ext cx="8960287" cy="67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287" y="519113"/>
            <a:ext cx="10137402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观点总结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 smtClean="0"/>
              <a:t>谈判无法根本解决问题</a:t>
            </a:r>
          </a:p>
          <a:p>
            <a:r>
              <a:rPr lang="zh-CN" altLang="en-US" sz="2400" dirty="0" smtClean="0"/>
              <a:t>若未出现意外将会长久持续下去（可能超过</a:t>
            </a:r>
            <a:r>
              <a:rPr lang="en-US" altLang="zh-CN" sz="2400" dirty="0" smtClean="0"/>
              <a:t>20</a:t>
            </a:r>
            <a:r>
              <a:rPr lang="zh-CN" altLang="en-US" sz="2400" dirty="0" smtClean="0"/>
              <a:t>年）</a:t>
            </a:r>
          </a:p>
          <a:p>
            <a:r>
              <a:rPr lang="zh-CN" altLang="en-US" sz="2400" dirty="0" smtClean="0"/>
              <a:t>新型冷战会出现，但不会出现军备竞赛</a:t>
            </a:r>
          </a:p>
          <a:p>
            <a:r>
              <a:rPr lang="zh-CN" altLang="en-US" sz="2400" dirty="0" smtClean="0"/>
              <a:t>美国还将掌握中国把柄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年以上</a:t>
            </a:r>
          </a:p>
          <a:p>
            <a:r>
              <a:rPr lang="zh-CN" altLang="en-US" sz="2400" dirty="0" smtClean="0"/>
              <a:t>美国在大量领域的垄断还将持续</a:t>
            </a:r>
            <a:r>
              <a:rPr lang="en-US" altLang="zh-CN" sz="2400" dirty="0" smtClean="0"/>
              <a:t>5-10</a:t>
            </a:r>
            <a:r>
              <a:rPr lang="zh-CN" altLang="en-US" sz="2400" dirty="0" smtClean="0"/>
              <a:t>年（软件、硬件）</a:t>
            </a:r>
          </a:p>
          <a:p>
            <a:r>
              <a:rPr lang="zh-CN" altLang="en-US" sz="2400" dirty="0" smtClean="0"/>
              <a:t>将</a:t>
            </a:r>
            <a:r>
              <a:rPr lang="zh-CN" altLang="en-US" sz="2400" dirty="0"/>
              <a:t>影响中国的长期战略方向</a:t>
            </a:r>
            <a:r>
              <a:rPr lang="zh-CN" altLang="en-US" sz="2400" dirty="0" smtClean="0"/>
              <a:t>，包括制造业、综合外交</a:t>
            </a:r>
          </a:p>
          <a:p>
            <a:r>
              <a:rPr lang="zh-CN" altLang="en-US" sz="2400" dirty="0" smtClean="0"/>
              <a:t>贸易战短期内停止</a:t>
            </a:r>
            <a:r>
              <a:rPr lang="zh-CN" altLang="en-US" sz="2400" dirty="0"/>
              <a:t>的唯一条件是</a:t>
            </a:r>
            <a:r>
              <a:rPr lang="zh-CN" altLang="en-US" sz="2400" dirty="0" smtClean="0"/>
              <a:t>美国突然非常</a:t>
            </a:r>
            <a:r>
              <a:rPr lang="zh-CN" altLang="en-US" sz="2400" dirty="0"/>
              <a:t>需要</a:t>
            </a:r>
            <a:r>
              <a:rPr lang="zh-CN" altLang="en-US" sz="2400" dirty="0" smtClean="0"/>
              <a:t>中国</a:t>
            </a:r>
          </a:p>
          <a:p>
            <a:pPr lvl="1"/>
            <a:r>
              <a:rPr lang="zh-CN" altLang="en-US" sz="2000" dirty="0" smtClean="0"/>
              <a:t>（</a:t>
            </a:r>
            <a:r>
              <a:rPr lang="zh-CN" altLang="en-US" sz="2000" dirty="0"/>
              <a:t>例如发生类似</a:t>
            </a:r>
            <a:r>
              <a:rPr lang="en-US" altLang="zh-CN" sz="2000" dirty="0"/>
              <a:t>911</a:t>
            </a:r>
            <a:r>
              <a:rPr lang="zh-CN" altLang="en-US" sz="2000" dirty="0"/>
              <a:t>事件、美国金融</a:t>
            </a:r>
            <a:r>
              <a:rPr lang="zh-CN" altLang="en-US" sz="2000" dirty="0" smtClean="0"/>
              <a:t>危机、中东冲突等）</a:t>
            </a:r>
          </a:p>
          <a:p>
            <a:pPr lvl="1"/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615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EAC262A-D14E-4A39-B0EF-F799F6ED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D7E7528-1C42-4C99-908A-72A821B87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F61B46-29BE-405A-9E1A-0430359E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美国旅行总体感受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BE3032D-9F69-47DD-860C-B0F465BA1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艰难的签证之路</a:t>
            </a:r>
          </a:p>
          <a:p>
            <a:r>
              <a:rPr lang="zh-CN" altLang="en-US" dirty="0"/>
              <a:t>生态环境</a:t>
            </a:r>
            <a:r>
              <a:rPr lang="zh-CN" altLang="en-US" dirty="0" smtClean="0"/>
              <a:t>好</a:t>
            </a:r>
            <a:endParaRPr lang="en-US" altLang="zh-CN" dirty="0" smtClean="0"/>
          </a:p>
          <a:p>
            <a:r>
              <a:rPr lang="zh-CN" altLang="en-US" dirty="0" smtClean="0"/>
              <a:t>人的情绪好</a:t>
            </a:r>
            <a:endParaRPr lang="zh-CN" altLang="en-US" dirty="0"/>
          </a:p>
          <a:p>
            <a:r>
              <a:rPr lang="zh-CN" altLang="en-US" dirty="0"/>
              <a:t>消费高</a:t>
            </a:r>
          </a:p>
          <a:p>
            <a:r>
              <a:rPr lang="zh-CN" altLang="en-US" dirty="0"/>
              <a:t>车轮上的</a:t>
            </a:r>
            <a:r>
              <a:rPr lang="zh-CN" altLang="en-US" dirty="0" smtClean="0"/>
              <a:t>国家（车比行人多）</a:t>
            </a:r>
            <a:endParaRPr lang="zh-CN" altLang="en-US" dirty="0"/>
          </a:p>
          <a:p>
            <a:r>
              <a:rPr lang="zh-CN" altLang="en-US" dirty="0"/>
              <a:t>校园的极致</a:t>
            </a:r>
            <a:r>
              <a:rPr lang="zh-CN" altLang="en-US" dirty="0" smtClean="0"/>
              <a:t>美</a:t>
            </a:r>
          </a:p>
          <a:p>
            <a:r>
              <a:rPr lang="zh-CN" altLang="en-US" dirty="0" smtClean="0"/>
              <a:t>工作时间短</a:t>
            </a:r>
            <a:endParaRPr lang="zh-CN" altLang="en-US" dirty="0"/>
          </a:p>
          <a:p>
            <a:r>
              <a:rPr lang="zh-CN" altLang="en-US" dirty="0"/>
              <a:t>陈旧</a:t>
            </a:r>
          </a:p>
          <a:p>
            <a:r>
              <a:rPr lang="zh-CN" altLang="en-US" dirty="0"/>
              <a:t>还有很多奇葩的故事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9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F61B46-29BE-405A-9E1A-0430359E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美国的饮食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BE3032D-9F69-47DD-860C-B0F465BA1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离不开的饮料（咖啡、果汁）</a:t>
            </a:r>
          </a:p>
          <a:p>
            <a:r>
              <a:rPr lang="zh-CN" altLang="en-US" dirty="0"/>
              <a:t>肉类非常单一</a:t>
            </a:r>
          </a:p>
          <a:p>
            <a:r>
              <a:rPr lang="zh-CN" altLang="en-US" dirty="0"/>
              <a:t>披萨是主要平民食物</a:t>
            </a:r>
          </a:p>
          <a:p>
            <a:r>
              <a:rPr lang="zh-CN" altLang="en-US" dirty="0"/>
              <a:t>不喝热水，只喝冰水</a:t>
            </a:r>
          </a:p>
          <a:p>
            <a:r>
              <a:rPr lang="zh-CN" altLang="en-US" dirty="0"/>
              <a:t>蔬菜生吃</a:t>
            </a:r>
          </a:p>
          <a:p>
            <a:r>
              <a:rPr lang="zh-CN" altLang="en-US" dirty="0"/>
              <a:t>没有炒蒸煮，只有煎烤炸</a:t>
            </a:r>
          </a:p>
          <a:p>
            <a:r>
              <a:rPr lang="zh-CN" altLang="en-US" dirty="0"/>
              <a:t>水果按个卖（包括一串香蕉贴的价格是每一根的价格）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39" y="-1"/>
            <a:ext cx="3009529" cy="40127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4" y="-19117"/>
            <a:ext cx="2998434" cy="399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68" y="1"/>
            <a:ext cx="2993535" cy="3991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3" y="3978795"/>
            <a:ext cx="3793727" cy="2845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68" y="3979812"/>
            <a:ext cx="3793727" cy="2845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5" y="3918049"/>
            <a:ext cx="2225089" cy="29667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86430" y="3918049"/>
            <a:ext cx="2202292" cy="3906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03" y="-12584"/>
            <a:ext cx="2993535" cy="39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6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F61B46-29BE-405A-9E1A-0430359E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美国的生态环境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BE3032D-9F69-47DD-860C-B0F465BA1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幼圆" charset="0"/>
                <a:ea typeface="幼圆" charset="0"/>
                <a:cs typeface="幼圆" charset="0"/>
              </a:rPr>
              <a:t>城市里随处可见的动物</a:t>
            </a:r>
          </a:p>
          <a:p>
            <a:pPr lvl="1"/>
            <a:r>
              <a:rPr lang="zh-CN" altLang="en-US" dirty="0">
                <a:latin typeface="幼圆" charset="0"/>
                <a:ea typeface="幼圆" charset="0"/>
                <a:cs typeface="幼圆" charset="0"/>
              </a:rPr>
              <a:t>鸽子</a:t>
            </a:r>
          </a:p>
          <a:p>
            <a:pPr lvl="1"/>
            <a:r>
              <a:rPr lang="zh-TW" altLang="en-US" dirty="0">
                <a:latin typeface="幼圆" charset="0"/>
                <a:ea typeface="幼圆" charset="0"/>
                <a:cs typeface="幼圆" charset="0"/>
              </a:rPr>
              <a:t>狗</a:t>
            </a:r>
            <a:endParaRPr lang="zh-CN" altLang="en-US" dirty="0">
              <a:latin typeface="幼圆" charset="0"/>
              <a:ea typeface="幼圆" charset="0"/>
              <a:cs typeface="幼圆" charset="0"/>
            </a:endParaRPr>
          </a:p>
          <a:p>
            <a:pPr lvl="1"/>
            <a:r>
              <a:rPr lang="ja-JP" altLang="en-US" dirty="0">
                <a:latin typeface="幼圆" charset="0"/>
                <a:ea typeface="幼圆" charset="0"/>
                <a:cs typeface="幼圆" charset="0"/>
              </a:rPr>
              <a:t>松鼠</a:t>
            </a:r>
          </a:p>
          <a:p>
            <a:r>
              <a:rPr lang="ja-JP" altLang="en-US" dirty="0">
                <a:latin typeface="幼圆" charset="0"/>
                <a:ea typeface="幼圆" charset="0"/>
                <a:cs typeface="幼圆" charset="0"/>
              </a:rPr>
              <a:t>路面很少灰尘</a:t>
            </a:r>
          </a:p>
          <a:p>
            <a:r>
              <a:rPr lang="ja-JP" altLang="en-US" dirty="0">
                <a:latin typeface="幼圆" charset="0"/>
                <a:ea typeface="幼圆" charset="0"/>
                <a:cs typeface="幼圆" charset="0"/>
              </a:rPr>
              <a:t>极其干净的汽车轮胎</a:t>
            </a:r>
          </a:p>
          <a:p>
            <a:r>
              <a:rPr lang="ja-JP" altLang="en-US" dirty="0">
                <a:latin typeface="幼圆" charset="0"/>
                <a:ea typeface="幼圆" charset="0"/>
                <a:cs typeface="幼圆" charset="0"/>
              </a:rPr>
              <a:t>随处可见的灵芝</a:t>
            </a:r>
          </a:p>
          <a:p>
            <a:r>
              <a:rPr lang="ja-JP" altLang="en-US" dirty="0">
                <a:latin typeface="幼圆" charset="0"/>
                <a:ea typeface="幼圆" charset="0"/>
                <a:cs typeface="幼圆" charset="0"/>
              </a:rPr>
              <a:t>毫无违和感的墓地</a:t>
            </a:r>
          </a:p>
          <a:p>
            <a:r>
              <a:rPr lang="ja-JP" altLang="en-US" dirty="0">
                <a:latin typeface="幼圆" charset="0"/>
                <a:ea typeface="幼圆" charset="0"/>
                <a:cs typeface="幼圆" charset="0"/>
              </a:rPr>
              <a:t>无人森林</a:t>
            </a:r>
            <a:endParaRPr lang="en-US" dirty="0">
              <a:latin typeface="幼圆" charset="0"/>
              <a:ea typeface="幼圆" charset="0"/>
              <a:cs typeface="幼圆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04" y="1905000"/>
            <a:ext cx="4847208" cy="36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0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01" y="0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4857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美国的建筑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很多古老的建筑</a:t>
            </a:r>
          </a:p>
          <a:p>
            <a:r>
              <a:rPr lang="zh-CN" altLang="en-US" dirty="0"/>
              <a:t>简约大方不花俏</a:t>
            </a:r>
          </a:p>
          <a:p>
            <a:r>
              <a:rPr lang="zh-CN" altLang="en-US" dirty="0"/>
              <a:t>没有瓷</a:t>
            </a:r>
            <a:r>
              <a:rPr lang="zh-CN" altLang="en-US" dirty="0" smtClean="0"/>
              <a:t>板</a:t>
            </a:r>
          </a:p>
          <a:p>
            <a:r>
              <a:rPr lang="zh-CN" altLang="en-US" dirty="0" smtClean="0"/>
              <a:t>设计思路开放</a:t>
            </a:r>
            <a:endParaRPr lang="zh-CN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140" y="1905000"/>
            <a:ext cx="5913453" cy="33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1342</TotalTime>
  <Words>978</Words>
  <Application>Microsoft Macintosh PowerPoint</Application>
  <PresentationFormat>Widescreen</PresentationFormat>
  <Paragraphs>147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.SF NS Text;.SF NS Text</vt:lpstr>
      <vt:lpstr>Calibri</vt:lpstr>
      <vt:lpstr>Century Gothic</vt:lpstr>
      <vt:lpstr>Wingdings 3</vt:lpstr>
      <vt:lpstr>メイリオ</vt:lpstr>
      <vt:lpstr>宋体</vt:lpstr>
      <vt:lpstr>幼圆</vt:lpstr>
      <vt:lpstr>Arial</vt:lpstr>
      <vt:lpstr>丝状</vt:lpstr>
      <vt:lpstr>我看到的中美差异</vt:lpstr>
      <vt:lpstr>目录</vt:lpstr>
      <vt:lpstr>美国旅行的感受</vt:lpstr>
      <vt:lpstr>美国旅行总体感受 </vt:lpstr>
      <vt:lpstr>美国的饮食</vt:lpstr>
      <vt:lpstr>PowerPoint Presentation</vt:lpstr>
      <vt:lpstr>美国的生态环境</vt:lpstr>
      <vt:lpstr>PowerPoint Presentation</vt:lpstr>
      <vt:lpstr>美国的建筑</vt:lpstr>
      <vt:lpstr>PowerPoint Presentation</vt:lpstr>
      <vt:lpstr>PowerPoint Presentation</vt:lpstr>
      <vt:lpstr>PowerPoint Presentation</vt:lpstr>
      <vt:lpstr>校园的极致美（Syracuse University）</vt:lpstr>
      <vt:lpstr>PowerPoint Presentation</vt:lpstr>
      <vt:lpstr>美国很难见到的东西</vt:lpstr>
      <vt:lpstr>好的方面</vt:lpstr>
      <vt:lpstr>美国不好的方面</vt:lpstr>
      <vt:lpstr>中美贸易战的技术原理</vt:lpstr>
      <vt:lpstr>贸易战前期的疑惑</vt:lpstr>
      <vt:lpstr>中美互相出口产业分布</vt:lpstr>
      <vt:lpstr>部分数据</vt:lpstr>
      <vt:lpstr>芯片 - 人类最复杂最精密的领域</vt:lpstr>
      <vt:lpstr>高端芯片设计与代工</vt:lpstr>
      <vt:lpstr>高端光刻机市场格局（EUV）</vt:lpstr>
      <vt:lpstr>EUV光刻机技术背景</vt:lpstr>
      <vt:lpstr>结论-芯片</vt:lpstr>
      <vt:lpstr>工业之花-发动机</vt:lpstr>
      <vt:lpstr>主要代表飞机</vt:lpstr>
      <vt:lpstr>高端航空发动机品牌</vt:lpstr>
      <vt:lpstr>总结-发动机</vt:lpstr>
      <vt:lpstr>为什么是这个时候？（时间背景）</vt:lpstr>
      <vt:lpstr>2017年的中国</vt:lpstr>
      <vt:lpstr>2017年的美国</vt:lpstr>
      <vt:lpstr>贸易战会持续多久？   - 分析长期对抗中的两国差异 </vt:lpstr>
      <vt:lpstr>PowerPoint Presentation</vt:lpstr>
      <vt:lpstr>PowerPoint Presentation</vt:lpstr>
      <vt:lpstr>观点总结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我看到的中美差异</dc:title>
  <dc:creator>East</dc:creator>
  <cp:lastModifiedBy>Microsoft Office User</cp:lastModifiedBy>
  <cp:revision>64</cp:revision>
  <dcterms:created xsi:type="dcterms:W3CDTF">2018-11-25T03:52:00Z</dcterms:created>
  <dcterms:modified xsi:type="dcterms:W3CDTF">2018-11-28T07:33:49Z</dcterms:modified>
</cp:coreProperties>
</file>